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19"/>
  </p:handoutMasterIdLst>
  <p:sldIdLst>
    <p:sldId id="288" r:id="rId3"/>
    <p:sldId id="256" r:id="rId5"/>
    <p:sldId id="261" r:id="rId6"/>
    <p:sldId id="263" r:id="rId7"/>
    <p:sldId id="265" r:id="rId8"/>
    <p:sldId id="262" r:id="rId9"/>
    <p:sldId id="269" r:id="rId10"/>
    <p:sldId id="289" r:id="rId11"/>
    <p:sldId id="290" r:id="rId12"/>
    <p:sldId id="291" r:id="rId13"/>
    <p:sldId id="292" r:id="rId14"/>
    <p:sldId id="281" r:id="rId15"/>
    <p:sldId id="294" r:id="rId16"/>
    <p:sldId id="277" r:id="rId17"/>
    <p:sldId id="279" r:id="rId18"/>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29005" y="1076686"/>
            <a:ext cx="9966960" cy="2926080"/>
          </a:xfrm>
        </p:spPr>
        <p:txBody>
          <a:bodyPr rtlCol="0">
            <a:normAutofit/>
          </a:bodyPr>
          <a:lstStyle/>
          <a:p>
            <a:pPr rtl="0"/>
            <a:r>
              <a:rPr dirty="0">
                <a:latin typeface="Microsoft YaHei UI" panose="020B0503020204020204" pitchFamily="34" charset="-122"/>
                <a:ea typeface="Microsoft YaHei UI" panose="020B0503020204020204" pitchFamily="34" charset="-122"/>
              </a:rPr>
              <a:t>第二篇 </a:t>
            </a:r>
            <a:br>
              <a:rPr dirty="0">
                <a:latin typeface="Microsoft YaHei UI" panose="020B0503020204020204" pitchFamily="34" charset="-122"/>
                <a:ea typeface="Microsoft YaHei UI" panose="020B0503020204020204" pitchFamily="34" charset="-122"/>
              </a:rPr>
            </a:br>
            <a:r>
              <a:rPr u="sng" dirty="0">
                <a:latin typeface="Microsoft YaHei UI" panose="020B0503020204020204" pitchFamily="34" charset="-122"/>
                <a:ea typeface="Microsoft YaHei UI" panose="020B0503020204020204" pitchFamily="34" charset="-122"/>
              </a:rPr>
              <a:t>语言的本体是什么</a:t>
            </a:r>
            <a:endParaRPr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6.4</a:t>
            </a:r>
            <a:r>
              <a:rPr lang="zh-CN" altLang="en-US" dirty="0">
                <a:sym typeface="+mn-ea"/>
              </a:rPr>
              <a:t> 哪些因素决定了语言能力的发展？</a:t>
            </a:r>
            <a:endParaRPr lang="zh-CN" altLang="en-US" dirty="0">
              <a:sym typeface="+mn-ea"/>
            </a:endParaRPr>
          </a:p>
        </p:txBody>
      </p:sp>
      <p:sp>
        <p:nvSpPr>
          <p:cNvPr id="6" name="内容占位符 5"/>
          <p:cNvSpPr>
            <a:spLocks noGrp="1"/>
          </p:cNvSpPr>
          <p:nvPr>
            <p:ph idx="1"/>
          </p:nvPr>
        </p:nvSpPr>
        <p:spPr>
          <a:xfrm>
            <a:off x="741680" y="1325245"/>
            <a:ext cx="10708640" cy="4947920"/>
          </a:xfrm>
        </p:spPr>
        <p:txBody>
          <a:bodyPr>
            <a:noAutofit/>
          </a:bodyPr>
          <a:lstStyle/>
          <a:p>
            <a:pPr marL="342900" indent="-342900" algn="just" fontAlgn="auto">
              <a:lnSpc>
                <a:spcPct val="150000"/>
              </a:lnSpc>
              <a:spcBef>
                <a:spcPts val="0"/>
              </a:spcBef>
            </a:pPr>
            <a:r>
              <a:rPr lang="zh-CN" altLang="en-US" sz="2400" u="sng" dirty="0"/>
              <a:t>语言技能：</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语言技能在个体之间存在很大的差异，这部分能力的差异更多地与其他认知因素相关，如社会、文化等，并受相关的器质性特点的限制，而与内在的语言能力无直接关系。另外语言技能部分的读写能力是基于书面语的语言能力，是第二性的语言能力，与听说能力不同，它不仅是一个人语言机能和语言素质的体现，还受文字能力等的影响。</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语言技能的提高与个人自身的器质性特点有密切联系，这个是比较主观的因素，每个人都会因自身的身体器官特点和性格原因而在语言技能方面表现出明显的不同。</a:t>
            </a:r>
            <a:endParaRPr sz="2400" dirty="0"/>
          </a:p>
        </p:txBody>
      </p:sp>
      <p:pic>
        <p:nvPicPr>
          <p:cNvPr id="3" name="图片 2"/>
          <p:cNvPicPr>
            <a:picLocks noChangeAspect="1"/>
          </p:cNvPicPr>
          <p:nvPr/>
        </p:nvPicPr>
        <p:blipFill>
          <a:blip r:embed="rId1"/>
          <a:stretch>
            <a:fillRect/>
          </a:stretch>
        </p:blipFill>
        <p:spPr>
          <a:xfrm>
            <a:off x="10763941" y="439137"/>
            <a:ext cx="914479" cy="91447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6.4</a:t>
            </a:r>
            <a:r>
              <a:rPr lang="zh-CN" altLang="en-US" dirty="0">
                <a:sym typeface="+mn-ea"/>
              </a:rPr>
              <a:t> 哪些因素决定了语言能力的发展？</a:t>
            </a:r>
            <a:endParaRPr lang="zh-CN" altLang="en-US" dirty="0">
              <a:sym typeface="+mn-ea"/>
            </a:endParaRPr>
          </a:p>
        </p:txBody>
      </p:sp>
      <p:sp>
        <p:nvSpPr>
          <p:cNvPr id="6" name="内容占位符 5"/>
          <p:cNvSpPr>
            <a:spLocks noGrp="1"/>
          </p:cNvSpPr>
          <p:nvPr>
            <p:ph idx="1"/>
          </p:nvPr>
        </p:nvSpPr>
        <p:spPr>
          <a:xfrm>
            <a:off x="755650" y="1492885"/>
            <a:ext cx="10708640" cy="4947920"/>
          </a:xfrm>
        </p:spPr>
        <p:txBody>
          <a:bodyPr>
            <a:noAutofit/>
          </a:bodyPr>
          <a:lstStyle/>
          <a:p>
            <a:pPr marL="342900" indent="-342900" algn="just" fontAlgn="auto">
              <a:lnSpc>
                <a:spcPct val="150000"/>
              </a:lnSpc>
              <a:spcBef>
                <a:spcPts val="0"/>
              </a:spcBef>
            </a:pPr>
            <a:r>
              <a:rPr lang="zh-CN" altLang="en-US" sz="2400" u="sng" dirty="0"/>
              <a:t>机能、素质和技能三者的关系：</a:t>
            </a:r>
            <a:endParaRPr lang="zh-CN" altLang="en-US" sz="2400" u="sng"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可以用三个同心圆表达。</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同心圆的核心是机能，其次是素质，最外的圆是技能。</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如右图所示。</a:t>
            </a:r>
            <a:endParaRPr lang="zh-CN" altLang="en-US" sz="2400" u="sng" dirty="0"/>
          </a:p>
          <a:p>
            <a:pPr marL="342900" indent="-342900" algn="just" fontAlgn="auto">
              <a:lnSpc>
                <a:spcPct val="150000"/>
              </a:lnSpc>
              <a:spcBef>
                <a:spcPts val="0"/>
              </a:spcBef>
            </a:pPr>
            <a:endParaRPr lang="zh-CN" altLang="en-US" sz="2400" u="sng" dirty="0"/>
          </a:p>
          <a:p>
            <a:pPr marL="342900" indent="-342900" algn="just" fontAlgn="auto">
              <a:lnSpc>
                <a:spcPct val="150000"/>
              </a:lnSpc>
              <a:spcBef>
                <a:spcPts val="0"/>
              </a:spcBef>
            </a:pPr>
            <a:r>
              <a:rPr lang="zh-CN" altLang="en-US" sz="2400" u="sng" dirty="0"/>
              <a:t>结语：</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先天遗传因素、后天环境因素还有个人自身器质性特点决定了语言能力的发展。</a:t>
            </a:r>
            <a:endParaRPr sz="2400" dirty="0"/>
          </a:p>
        </p:txBody>
      </p:sp>
      <p:grpSp>
        <p:nvGrpSpPr>
          <p:cNvPr id="21" name="组合 20"/>
          <p:cNvGrpSpPr/>
          <p:nvPr/>
        </p:nvGrpSpPr>
        <p:grpSpPr>
          <a:xfrm>
            <a:off x="8638540" y="1492250"/>
            <a:ext cx="3046095" cy="2905125"/>
            <a:chOff x="5549" y="2087"/>
            <a:chExt cx="6043" cy="5843"/>
          </a:xfrm>
        </p:grpSpPr>
        <p:sp>
          <p:nvSpPr>
            <p:cNvPr id="22" name="椭圆 21"/>
            <p:cNvSpPr/>
            <p:nvPr/>
          </p:nvSpPr>
          <p:spPr>
            <a:xfrm>
              <a:off x="5549" y="2087"/>
              <a:ext cx="6043" cy="5843"/>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椭圆 22"/>
            <p:cNvSpPr/>
            <p:nvPr/>
          </p:nvSpPr>
          <p:spPr>
            <a:xfrm>
              <a:off x="6759" y="3175"/>
              <a:ext cx="3623" cy="3667"/>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椭圆 23"/>
            <p:cNvSpPr/>
            <p:nvPr/>
          </p:nvSpPr>
          <p:spPr>
            <a:xfrm>
              <a:off x="7826" y="4241"/>
              <a:ext cx="1489" cy="1534"/>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8237" y="4501"/>
              <a:ext cx="667" cy="1298"/>
            </a:xfrm>
            <a:prstGeom prst="rect">
              <a:avLst/>
            </a:prstGeom>
            <a:noFill/>
          </p:spPr>
          <p:txBody>
            <a:bodyPr wrap="square" rtlCol="0">
              <a:spAutoFit/>
            </a:bodyPr>
            <a:p>
              <a:r>
                <a:rPr lang="zh-CN" altLang="en-US"/>
                <a:t>机能</a:t>
              </a:r>
              <a:endParaRPr lang="zh-CN" altLang="en-US"/>
            </a:p>
          </p:txBody>
        </p:sp>
        <p:sp>
          <p:nvSpPr>
            <p:cNvPr id="26" name="文本框 25"/>
            <p:cNvSpPr txBox="1"/>
            <p:nvPr/>
          </p:nvSpPr>
          <p:spPr>
            <a:xfrm>
              <a:off x="7127" y="4501"/>
              <a:ext cx="699" cy="1298"/>
            </a:xfrm>
            <a:prstGeom prst="rect">
              <a:avLst/>
            </a:prstGeom>
            <a:noFill/>
          </p:spPr>
          <p:txBody>
            <a:bodyPr wrap="square" rtlCol="0">
              <a:spAutoFit/>
            </a:bodyPr>
            <a:p>
              <a:r>
                <a:rPr lang="zh-CN" altLang="en-US"/>
                <a:t>素质</a:t>
              </a:r>
              <a:endParaRPr lang="zh-CN" altLang="en-US"/>
            </a:p>
          </p:txBody>
        </p:sp>
        <p:sp>
          <p:nvSpPr>
            <p:cNvPr id="27" name="文本框 26"/>
            <p:cNvSpPr txBox="1"/>
            <p:nvPr/>
          </p:nvSpPr>
          <p:spPr>
            <a:xfrm>
              <a:off x="5938" y="4500"/>
              <a:ext cx="778" cy="1298"/>
            </a:xfrm>
            <a:prstGeom prst="rect">
              <a:avLst/>
            </a:prstGeom>
            <a:noFill/>
          </p:spPr>
          <p:txBody>
            <a:bodyPr wrap="square" rtlCol="0">
              <a:spAutoFit/>
            </a:bodyPr>
            <a:p>
              <a:r>
                <a:rPr lang="zh-CN" altLang="en-US"/>
                <a:t>技能</a:t>
              </a:r>
              <a:endParaRPr lang="zh-CN" altLang="en-US"/>
            </a:p>
          </p:txBody>
        </p:sp>
      </p:grpSp>
      <p:pic>
        <p:nvPicPr>
          <p:cNvPr id="28" name="图片 27"/>
          <p:cNvPicPr>
            <a:picLocks noChangeAspect="1"/>
          </p:cNvPicPr>
          <p:nvPr/>
        </p:nvPicPr>
        <p:blipFill>
          <a:blip r:embed="rId1"/>
          <a:stretch>
            <a:fillRect/>
          </a:stretch>
        </p:blipFill>
        <p:spPr>
          <a:xfrm>
            <a:off x="10763941" y="439137"/>
            <a:ext cx="914479" cy="91447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645" y="231140"/>
            <a:ext cx="9271635" cy="1356360"/>
          </a:xfrm>
        </p:spPr>
        <p:txBody>
          <a:bodyPr rtlCol="0">
            <a:normAutofit fontScale="90000"/>
          </a:bodyPr>
          <a:lstStyle/>
          <a:p>
            <a:pPr rtl="0"/>
            <a:r>
              <a:rPr lang="en-US" altLang="en-GB" dirty="0">
                <a:sym typeface="+mn-ea"/>
              </a:rPr>
              <a:t>6.5</a:t>
            </a:r>
            <a:r>
              <a:rPr lang="zh-CN" altLang="en-US" dirty="0">
                <a:sym typeface="+mn-ea"/>
              </a:rPr>
              <a:t> 社会阶层和教育在语言能力的发展中</a:t>
            </a:r>
            <a:r>
              <a:rPr lang="en-US" altLang="zh-CN" dirty="0">
                <a:sym typeface="+mn-ea"/>
              </a:rPr>
              <a:t>   </a:t>
            </a:r>
            <a:br>
              <a:rPr lang="en-US" altLang="zh-CN" dirty="0">
                <a:sym typeface="+mn-ea"/>
              </a:rPr>
            </a:br>
            <a:r>
              <a:rPr lang="en-US" altLang="zh-CN" dirty="0">
                <a:sym typeface="+mn-ea"/>
              </a:rPr>
              <a:t>      </a:t>
            </a:r>
            <a:r>
              <a:rPr lang="zh-CN" altLang="en-US" dirty="0">
                <a:sym typeface="+mn-ea"/>
              </a:rPr>
              <a:t>分别起了什么作用？</a:t>
            </a:r>
            <a:endParaRPr lang="zh-CN" altLang="en-US" dirty="0">
              <a:sym typeface="+mn-ea"/>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48131" y="465847"/>
            <a:ext cx="914400" cy="914400"/>
          </a:xfrm>
          <a:prstGeom prst="rect">
            <a:avLst/>
          </a:prstGeom>
        </p:spPr>
      </p:pic>
      <p:sp>
        <p:nvSpPr>
          <p:cNvPr id="6" name="内容占位符 5"/>
          <p:cNvSpPr>
            <a:spLocks noGrp="1"/>
          </p:cNvSpPr>
          <p:nvPr>
            <p:ph idx="1"/>
          </p:nvPr>
        </p:nvSpPr>
        <p:spPr>
          <a:xfrm>
            <a:off x="262255" y="1358900"/>
            <a:ext cx="11541125" cy="5375275"/>
          </a:xfrm>
        </p:spPr>
        <p:txBody>
          <a:bodyPr>
            <a:noAutofit/>
          </a:bodyPr>
          <a:lstStyle/>
          <a:p>
            <a:pPr marL="342900" indent="-342900" algn="just" fontAlgn="auto">
              <a:lnSpc>
                <a:spcPct val="150000"/>
              </a:lnSpc>
              <a:spcBef>
                <a:spcPts val="0"/>
              </a:spcBef>
            </a:pPr>
            <a:r>
              <a:rPr lang="zh-CN" altLang="en-US" sz="2400" u="sng" dirty="0"/>
              <a:t>社会阶层：</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顾名思义，就是大家眼里的等级划分，一般比较简单的分法就是分成所谓的平民和资产阶级。平民过着勉强糊口的日子，一般子女比较多，而且大多数父母的文化程度比较低，父母也比较语拙，当然他们的孩子在成长过程中会受到他们极大的影响，接触到的语言知识极其有限，但如果是资产阶级家庭的孩子，他们的父母不管之前的文化程度怎么样，但至少他们会知道而且能够给孩子提供一个更开阔的环境去学习和成长。他们自身也会出于对孩子的责任与期望而不断地加强自身的学习来为孩子树立榜样。资产阶级家庭长大的孩子，一般来说，见的人比较多，因此会更加能言善辩，各种词汇语法句法也会在无形掌握很多（而且很多时候他们自己都不知道）。</a:t>
            </a:r>
            <a:endParaRPr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645" y="231140"/>
            <a:ext cx="9271635" cy="1356360"/>
          </a:xfrm>
        </p:spPr>
        <p:txBody>
          <a:bodyPr rtlCol="0">
            <a:normAutofit fontScale="90000"/>
          </a:bodyPr>
          <a:lstStyle/>
          <a:p>
            <a:pPr rtl="0"/>
            <a:r>
              <a:rPr lang="en-US" altLang="en-GB" dirty="0">
                <a:sym typeface="+mn-ea"/>
              </a:rPr>
              <a:t>6.5</a:t>
            </a:r>
            <a:r>
              <a:rPr lang="zh-CN" altLang="en-US" dirty="0">
                <a:sym typeface="+mn-ea"/>
              </a:rPr>
              <a:t> 社会阶层和教育在语言能力的发展中</a:t>
            </a:r>
            <a:r>
              <a:rPr lang="en-US" altLang="zh-CN" dirty="0">
                <a:sym typeface="+mn-ea"/>
              </a:rPr>
              <a:t>   </a:t>
            </a:r>
            <a:br>
              <a:rPr lang="en-US" altLang="zh-CN" dirty="0">
                <a:sym typeface="+mn-ea"/>
              </a:rPr>
            </a:br>
            <a:r>
              <a:rPr lang="en-US" altLang="zh-CN" dirty="0">
                <a:sym typeface="+mn-ea"/>
              </a:rPr>
              <a:t>      </a:t>
            </a:r>
            <a:r>
              <a:rPr lang="zh-CN" altLang="en-US" dirty="0">
                <a:sym typeface="+mn-ea"/>
              </a:rPr>
              <a:t>分别起了什么作用？</a:t>
            </a:r>
            <a:endParaRPr lang="zh-CN" altLang="en-US" dirty="0">
              <a:sym typeface="+mn-ea"/>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48131" y="465847"/>
            <a:ext cx="914400" cy="914400"/>
          </a:xfrm>
          <a:prstGeom prst="rect">
            <a:avLst/>
          </a:prstGeom>
        </p:spPr>
      </p:pic>
      <p:sp>
        <p:nvSpPr>
          <p:cNvPr id="6" name="内容占位符 5"/>
          <p:cNvSpPr>
            <a:spLocks noGrp="1"/>
          </p:cNvSpPr>
          <p:nvPr>
            <p:ph idx="1"/>
          </p:nvPr>
        </p:nvSpPr>
        <p:spPr>
          <a:xfrm>
            <a:off x="768985" y="1484630"/>
            <a:ext cx="10694670" cy="4712335"/>
          </a:xfrm>
        </p:spPr>
        <p:txBody>
          <a:bodyPr>
            <a:noAutofit/>
          </a:bodyPr>
          <a:lstStyle/>
          <a:p>
            <a:pPr marL="342900" indent="-342900" algn="just" fontAlgn="auto">
              <a:lnSpc>
                <a:spcPct val="150000"/>
              </a:lnSpc>
              <a:spcBef>
                <a:spcPts val="0"/>
              </a:spcBef>
            </a:pPr>
            <a:r>
              <a:rPr lang="zh-CN" altLang="en-US" sz="2800" u="sng" dirty="0"/>
              <a:t>教育：</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t>教育一定程度上受到社会阶层的影响，但也不一定完全取决于社会阶层。教育超越我们出生和长大的生活环境，它让我们有机会关注我们小时候生活环境以外的东西，通过学校的教育，我们可以了解到很多很多平时接触不到的东西，眼界随之变宽，而且在这样一个集体的环境中，与老师同学的交流也会让我们的语言知识更加丰富，运用语言的能力不断提高</a:t>
            </a:r>
            <a:r>
              <a:rPr lang="zh-CN" sz="2800" dirty="0"/>
              <a:t>。</a:t>
            </a:r>
            <a:endParaRPr lang="zh-CN"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925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6.6</a:t>
            </a:r>
            <a:r>
              <a:rPr lang="zh-CN" altLang="en-US" dirty="0"/>
              <a:t>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035050" y="1290320"/>
            <a:ext cx="10151745" cy="5059680"/>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altLang="zh-CN" sz="2400" dirty="0"/>
              <a:t>语言能力，谁与争锋。到底是平民阶层说得好，还是资产阶级家庭的说得好，其实并没有定论。虽然说大多数情况下，后者要强于前者，但也还是因人而异，个人在接受教育的过程中，其机遇意志品格可能会使一个平民出身的小孩在语言能力发展上超过资产阶级出身的小孩。所以说教育的力量还是不容小觑的。</a:t>
            </a:r>
            <a:endParaRPr lang="en-GB" altLang="zh-CN"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altLang="zh-CN" sz="2400" dirty="0"/>
              <a:t>在影响语言能力发展的因素中，到底谁起了决定作用呢？其实这个问题不那么容易回答，只能说过先天遗传因素是基础和前提，后天环境十分重要，最后教育培养出的个人器质性特点很主观，说不定就能弥补后天环境不足造成的语言能力问题。</a:t>
            </a:r>
            <a:endParaRPr lang="en-GB" altLang="zh-CN"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405456" y="439703"/>
            <a:ext cx="767542" cy="76754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09980" y="1150620"/>
            <a:ext cx="9966960" cy="2658110"/>
          </a:xfrm>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6</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语言能力，谁与争锋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395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1620520" y="1752600"/>
          <a:ext cx="8844915" cy="3749040"/>
        </p:xfrm>
        <a:graphic>
          <a:graphicData uri="http://schemas.openxmlformats.org/drawingml/2006/table">
            <a:tbl>
              <a:tblPr firstRow="1" bandRow="1">
                <a:tableStyleId>{5C22544A-7EE6-4342-B048-85BDC9FD1C3A}</a:tableStyleId>
              </a:tblPr>
              <a:tblGrid>
                <a:gridCol w="8844915"/>
              </a:tblGrid>
              <a:tr h="457200">
                <a:tc>
                  <a:txBody>
                    <a:bodyPr/>
                    <a:lstStyle/>
                    <a:p>
                      <a:pPr rtl="0"/>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2939415">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6</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6</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6</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语言能力是如何发展的？</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6</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哪些因素决定了语言能力的发展？</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6</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社会阶层和教育在语言能力的发展中分别起了什么作用？</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6</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2937470" y="395957"/>
            <a:ext cx="914479" cy="91447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721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6</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796794" y="465847"/>
            <a:ext cx="914400" cy="914400"/>
          </a:xfrm>
          <a:prstGeom prst="rect">
            <a:avLst/>
          </a:prstGeom>
        </p:spPr>
      </p:pic>
      <p:sp>
        <p:nvSpPr>
          <p:cNvPr id="8" name="内容占位符 7"/>
          <p:cNvSpPr>
            <a:spLocks noGrp="1"/>
          </p:cNvSpPr>
          <p:nvPr>
            <p:ph idx="1"/>
          </p:nvPr>
        </p:nvSpPr>
        <p:spPr>
          <a:xfrm>
            <a:off x="408305" y="1316355"/>
            <a:ext cx="11371580" cy="5241925"/>
          </a:xfrm>
        </p:spPr>
        <p:txBody>
          <a:bodyPr>
            <a:noAutofit/>
          </a:bodyPr>
          <a:lstStyle/>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足球场上，有一群孩子在兴致勃勃地看运动员们踢球，球场离一栋废弃的建筑物大概30米远，突然，一个穿9号球衣的运动员在射门时，球猛烈地飞出球筐之外，向不远处的建筑物飞去，砸破了上面的玻璃。当然，这群孩子都住在这附近，有的家住大别墅，有的则住在低矮破旧的小平房，前者当然是我们经常所说的上层阶级的孩子，家境富裕，有教养，而后者则相反，家境一般，勉强度日，并没有很好的修养。那些下层阶级的孩子说：“他们在踢球，他在射门，打碎了一块玻璃…”，中产阶级的孩子说：“孩子们在草地上踢球，其中一人射门了，球飞出场外，打碎了旁边的一间房子的玻璃。”</a:t>
            </a: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如果交给读者评判，会觉得谁的描述更好些呢？也许前者说了话，他们的同伴或者说听众不会有多大的反应，而后者说的可能会引来同伴或其他的听众惊愕或惊恐的表情。具体来分析，前者的描述首先人称有点不一致，而且十分的简短，逻辑性也不是很强，干瘪乏味，画面感不强，而后者的语句看起来十分饱满圆润，听起来会更加有感染力，更成体统，这其中就蕴藏着一种潜意识的语言系统。</a:t>
            </a:r>
            <a:endParaRPr lang="en-GB"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314717"/>
            <a:ext cx="9875520" cy="1356360"/>
          </a:xfrm>
        </p:spPr>
        <p:txBody>
          <a:bodyPr rtlCol="0"/>
          <a:lstStyle/>
          <a:p>
            <a:pPr rtl="0"/>
            <a:r>
              <a:rPr lang="en-US" altLang="en-GB" dirty="0"/>
              <a:t>6</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096645" y="1978660"/>
            <a:ext cx="10195560" cy="3741420"/>
          </a:xfrm>
        </p:spPr>
        <p:txBody>
          <a:bodyPr>
            <a:normAutofit lnSpcReduction="20000"/>
          </a:bodyPr>
          <a:lstStyle/>
          <a:p>
            <a:pPr marL="502920" indent="-457200" algn="just">
              <a:buFont typeface="+mj-lt"/>
              <a:buAutoNum type="arabicParenR"/>
            </a:pPr>
            <a:r>
              <a:rPr lang="zh-CN" altLang="en-US" sz="3200" dirty="0"/>
              <a:t>语言能力是如何发展的？</a:t>
            </a:r>
            <a:endParaRPr lang="zh-CN" altLang="en-US" sz="3200" dirty="0"/>
          </a:p>
          <a:p>
            <a:pPr marL="502920" indent="-457200" algn="just">
              <a:buFont typeface="+mj-lt"/>
              <a:buAutoNum type="arabicParenR"/>
            </a:pPr>
            <a:endParaRPr lang="en-GB" altLang="zh-CN" sz="3200" dirty="0"/>
          </a:p>
          <a:p>
            <a:pPr marL="502920" indent="-457200" algn="just">
              <a:buFont typeface="+mj-lt"/>
              <a:buAutoNum type="arabicParenR"/>
            </a:pPr>
            <a:r>
              <a:rPr lang="zh-CN" altLang="en-US" sz="3200" dirty="0"/>
              <a:t>哪些因素决定了语言能力的发展？</a:t>
            </a:r>
            <a:endParaRPr lang="zh-CN" altLang="en-US" sz="3200" dirty="0"/>
          </a:p>
          <a:p>
            <a:pPr marL="502920" indent="-457200" algn="just">
              <a:buFont typeface="+mj-lt"/>
              <a:buAutoNum type="arabicParenR"/>
            </a:pPr>
            <a:endParaRPr lang="en-GB" altLang="zh-CN" sz="3200" dirty="0"/>
          </a:p>
          <a:p>
            <a:pPr marL="502920" indent="-457200" algn="just" fontAlgn="auto">
              <a:lnSpc>
                <a:spcPct val="150000"/>
              </a:lnSpc>
              <a:buFont typeface="+mj-lt"/>
              <a:buAutoNum type="arabicParenR"/>
            </a:pPr>
            <a:r>
              <a:rPr lang="zh-CN" altLang="en-US" sz="3200" dirty="0"/>
              <a:t>在语言能力的发展过程中，社会阶层（即所谓平民和资产阶级）和教育分别起什么作用？</a:t>
            </a:r>
            <a:endParaRPr lang="zh-CN" altLang="en-US" sz="3200" dirty="0"/>
          </a:p>
          <a:p>
            <a:endParaRPr lang="zh-CN" altLang="en-US" sz="3200" dirty="0"/>
          </a:p>
        </p:txBody>
      </p:sp>
      <p:sp>
        <p:nvSpPr>
          <p:cNvPr id="3" name="思想气泡: 云 2"/>
          <p:cNvSpPr/>
          <p:nvPr/>
        </p:nvSpPr>
        <p:spPr>
          <a:xfrm>
            <a:off x="6797040" y="58801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64406" y="91197"/>
            <a:ext cx="9875520" cy="1356360"/>
          </a:xfrm>
        </p:spPr>
        <p:txBody>
          <a:bodyPr rtlCol="0"/>
          <a:lstStyle/>
          <a:p>
            <a:pPr rtl="0"/>
            <a:r>
              <a:rPr lang="en-US" altLang="en-GB" dirty="0"/>
              <a:t>6</a:t>
            </a:r>
            <a:r>
              <a:rPr lang="en-GB" altLang="zh-CN" dirty="0"/>
              <a:t>.3</a:t>
            </a:r>
            <a:r>
              <a:rPr lang="zh-CN" altLang="en-US" dirty="0"/>
              <a:t> 语言能力是如何发展的？</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619279" y="256297"/>
            <a:ext cx="914400" cy="914400"/>
          </a:xfrm>
          <a:prstGeom prst="rect">
            <a:avLst/>
          </a:prstGeom>
        </p:spPr>
      </p:pic>
      <p:sp>
        <p:nvSpPr>
          <p:cNvPr id="6" name="内容占位符 5"/>
          <p:cNvSpPr>
            <a:spLocks noGrp="1"/>
          </p:cNvSpPr>
          <p:nvPr>
            <p:ph idx="1"/>
          </p:nvPr>
        </p:nvSpPr>
        <p:spPr>
          <a:xfrm>
            <a:off x="667385" y="1020445"/>
            <a:ext cx="10899140" cy="5575935"/>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语言能力是如何发展的这一问题其实是在说语言能力的发展表现在哪些方面。谈到这个问题，我们不得不首先谈谈有关语言能力的界定问题，也就是什么是语言能力。在语言学与应用语言学研究中，关于这一问题的界定，理论界也是众说纷纭，乔姆斯基（Chomsky 1965）语言能力观在语言学研究中影响甚广。</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不论理论界对此如何争议，我们都能得出语言能力的发展在于对语言知识的掌握与运用，而这种掌握如乔氏所说是一种心理状态或先天意识，当然也受后天社会环境的影响，这种运用就是对已掌握的语言知识的运用。</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科学地来说，我们对语言能力的理解，初步提出了‘‘机能—素质—技能’’三层语言能力设想，也就是，语言能力的发展表现在语言机能、语言素质和语言技能这三方面。</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6.4</a:t>
            </a:r>
            <a:r>
              <a:rPr lang="zh-CN" altLang="en-US" dirty="0">
                <a:sym typeface="+mn-ea"/>
              </a:rPr>
              <a:t> 哪些因素决定了语言能力的发展？</a:t>
            </a:r>
            <a:endParaRPr lang="zh-CN" altLang="en-US" dirty="0">
              <a:sym typeface="+mn-ea"/>
            </a:endParaRPr>
          </a:p>
        </p:txBody>
      </p:sp>
      <p:sp>
        <p:nvSpPr>
          <p:cNvPr id="6" name="内容占位符 5"/>
          <p:cNvSpPr>
            <a:spLocks noGrp="1"/>
          </p:cNvSpPr>
          <p:nvPr>
            <p:ph idx="1"/>
          </p:nvPr>
        </p:nvSpPr>
        <p:spPr>
          <a:xfrm>
            <a:off x="741680" y="1492885"/>
            <a:ext cx="10708640" cy="4737735"/>
          </a:xfrm>
        </p:spPr>
        <p:txBody>
          <a:bodyPr>
            <a:noAutofit/>
          </a:bodyPr>
          <a:lstStyle/>
          <a:p>
            <a:pPr marL="342900" indent="-342900" algn="just" fontAlgn="auto">
              <a:lnSpc>
                <a:spcPct val="150000"/>
              </a:lnSpc>
              <a:spcBef>
                <a:spcPts val="0"/>
              </a:spcBef>
            </a:pPr>
            <a:r>
              <a:rPr lang="zh-CN" altLang="en-US" sz="2800" u="sng" dirty="0"/>
              <a:t>语言机能：</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t>语言机能与人脑密不可分，它是语言首先建立在人脑特有的结构基础上的人脑功能。(Chomsky 2002)语言机能包括人脑语言的生物基础和语言的神经机制，它有遗传获得，并不受语言发展和语言教育的影响。先天遗传可能导致语言机能的差异，语言机能是语言习得与发展的基础，是语言的初始状态，因此我们可以说影响语言发展的一个因素便是遗传基因。</a:t>
            </a:r>
            <a:endParaRPr sz="2800" dirty="0"/>
          </a:p>
        </p:txBody>
      </p:sp>
      <p:pic>
        <p:nvPicPr>
          <p:cNvPr id="3" name="图片 2"/>
          <p:cNvPicPr>
            <a:picLocks noChangeAspect="1"/>
          </p:cNvPicPr>
          <p:nvPr/>
        </p:nvPicPr>
        <p:blipFill>
          <a:blip r:embed="rId1"/>
          <a:stretch>
            <a:fillRect/>
          </a:stretch>
        </p:blipFill>
        <p:spPr>
          <a:xfrm>
            <a:off x="10763941" y="439137"/>
            <a:ext cx="914479" cy="91447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6.4</a:t>
            </a:r>
            <a:r>
              <a:rPr lang="zh-CN" altLang="en-US" dirty="0">
                <a:sym typeface="+mn-ea"/>
              </a:rPr>
              <a:t> 哪些因素决定了语言能力的发展？</a:t>
            </a:r>
            <a:endParaRPr lang="zh-CN" altLang="en-US" dirty="0">
              <a:sym typeface="+mn-ea"/>
            </a:endParaRPr>
          </a:p>
        </p:txBody>
      </p:sp>
      <p:sp>
        <p:nvSpPr>
          <p:cNvPr id="6" name="内容占位符 5"/>
          <p:cNvSpPr>
            <a:spLocks noGrp="1"/>
          </p:cNvSpPr>
          <p:nvPr>
            <p:ph idx="1"/>
          </p:nvPr>
        </p:nvSpPr>
        <p:spPr>
          <a:xfrm>
            <a:off x="770255" y="1269365"/>
            <a:ext cx="10609580" cy="5076190"/>
          </a:xfrm>
        </p:spPr>
        <p:txBody>
          <a:bodyPr>
            <a:noAutofit/>
          </a:bodyPr>
          <a:lstStyle/>
          <a:p>
            <a:pPr marL="342900" indent="-342900" algn="just" fontAlgn="auto">
              <a:lnSpc>
                <a:spcPct val="150000"/>
              </a:lnSpc>
              <a:spcBef>
                <a:spcPts val="0"/>
              </a:spcBef>
            </a:pPr>
            <a:r>
              <a:rPr lang="zh-CN" altLang="en-US" sz="2400" u="sng" dirty="0"/>
              <a:t>语言素质：</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语言素质是人脑中的语言系统，由有关语言的所有（语法、语义、词汇、语音、语用等）知识组成，包括组成语言的基本元素和规则系统。它是一个人的语言能力的核心体现，所以称为语言素质。这里的“素质”与一般意义上的素质不同，它既是同质的语言知识，又体现着语言能力的个体差异。这个个体差异由遗传和后天发展决定，语言能力理论应当允许由遗传（语言机能）和后天发展导致的语言素质差异。(Chomsky 1975 )所以遗传因素是语言素质发展的物质基础，而后天因素也起了相当大的作用</a:t>
            </a:r>
            <a:r>
              <a:rPr lang="zh-CN" sz="2400" dirty="0"/>
              <a:t>，</a:t>
            </a:r>
            <a:r>
              <a:rPr sz="2400" dirty="0"/>
              <a:t>这种后天因素就包括周围的生活环境</a:t>
            </a:r>
            <a:r>
              <a:rPr lang="zh-CN" sz="2400" dirty="0"/>
              <a:t>。</a:t>
            </a:r>
            <a:endParaRPr lang="zh-CN" sz="2400" dirty="0"/>
          </a:p>
        </p:txBody>
      </p:sp>
      <p:pic>
        <p:nvPicPr>
          <p:cNvPr id="3" name="图片 2"/>
          <p:cNvPicPr>
            <a:picLocks noChangeAspect="1"/>
          </p:cNvPicPr>
          <p:nvPr/>
        </p:nvPicPr>
        <p:blipFill>
          <a:blip r:embed="rId1"/>
          <a:stretch>
            <a:fillRect/>
          </a:stretch>
        </p:blipFill>
        <p:spPr>
          <a:xfrm>
            <a:off x="10763941" y="439137"/>
            <a:ext cx="914479" cy="91447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6.4</a:t>
            </a:r>
            <a:r>
              <a:rPr lang="zh-CN" altLang="en-US" dirty="0">
                <a:sym typeface="+mn-ea"/>
              </a:rPr>
              <a:t> 哪些因素决定了语言能力的发展？</a:t>
            </a:r>
            <a:endParaRPr lang="zh-CN" altLang="en-US" dirty="0">
              <a:sym typeface="+mn-ea"/>
            </a:endParaRPr>
          </a:p>
        </p:txBody>
      </p:sp>
      <p:sp>
        <p:nvSpPr>
          <p:cNvPr id="6" name="内容占位符 5"/>
          <p:cNvSpPr>
            <a:spLocks noGrp="1"/>
          </p:cNvSpPr>
          <p:nvPr>
            <p:ph idx="1"/>
          </p:nvPr>
        </p:nvSpPr>
        <p:spPr>
          <a:xfrm>
            <a:off x="741680" y="1478915"/>
            <a:ext cx="10708640" cy="4567555"/>
          </a:xfrm>
        </p:spPr>
        <p:txBody>
          <a:bodyPr>
            <a:noAutofit/>
          </a:bodyPr>
          <a:lstStyle/>
          <a:p>
            <a:pPr marL="342900" indent="-342900" algn="just" fontAlgn="auto">
              <a:lnSpc>
                <a:spcPct val="150000"/>
              </a:lnSpc>
              <a:spcBef>
                <a:spcPts val="0"/>
              </a:spcBef>
            </a:pPr>
            <a:r>
              <a:rPr lang="zh-CN" altLang="en-US" sz="2400" u="sng" dirty="0"/>
              <a:t>语言技能：</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语言技能是指使用某种语言进行听说读写的能力，属于语言使用的部分，相对独立于语言机能和语言素质。如上文所说，通常所说的语言使用，一部分（如语用能力）属于上文的语言素质，另一部分属于这里的语言技能。语言技能由后天学习和训练获得，并不会对语言机能、语言素质形成影响。儿童、成人母语者和二语者、语言障碍者均可以通过语言技能的训练提升自己的语言能力，二语者不可能有母语者一样完善的语言素质，但却可以具有相同甚至更高的语言技能</a:t>
            </a:r>
            <a:r>
              <a:rPr lang="zh-CN" sz="2400" dirty="0"/>
              <a:t>。</a:t>
            </a:r>
            <a:endParaRPr lang="zh-CN" sz="2400" dirty="0"/>
          </a:p>
        </p:txBody>
      </p:sp>
      <p:pic>
        <p:nvPicPr>
          <p:cNvPr id="3" name="图片 2"/>
          <p:cNvPicPr>
            <a:picLocks noChangeAspect="1"/>
          </p:cNvPicPr>
          <p:nvPr/>
        </p:nvPicPr>
        <p:blipFill>
          <a:blip r:embed="rId1"/>
          <a:stretch>
            <a:fillRect/>
          </a:stretch>
        </p:blipFill>
        <p:spPr>
          <a:xfrm>
            <a:off x="10763941" y="439137"/>
            <a:ext cx="914479" cy="914479"/>
          </a:xfrm>
          <a:prstGeom prst="rect">
            <a:avLst/>
          </a:prstGeom>
        </p:spPr>
      </p:pic>
    </p:spTree>
  </p:cSld>
  <p:clrMapOvr>
    <a:masterClrMapping/>
  </p:clrMapOvr>
</p:sld>
</file>

<file path=ppt/tags/tag1.xml><?xml version="1.0" encoding="utf-8"?>
<p:tagLst xmlns:p="http://schemas.openxmlformats.org/presentationml/2006/main">
  <p:tag name="TABLE_ENDDRAG_ORIGIN_RECT" val="548*259"/>
  <p:tag name="TABLE_ENDDRAG_RECT" val="91*130*548*259"/>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0</TotalTime>
  <Words>2819</Words>
  <Application>WPS 演示</Application>
  <PresentationFormat>宽屏</PresentationFormat>
  <Paragraphs>89</Paragraphs>
  <Slides>15</Slides>
  <Notes>17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Arial</vt:lpstr>
      <vt:lpstr>宋体</vt:lpstr>
      <vt:lpstr>Wingdings</vt:lpstr>
      <vt:lpstr>Microsoft YaHei UI</vt:lpstr>
      <vt:lpstr>Corbel</vt:lpstr>
      <vt:lpstr>Tahoma</vt:lpstr>
      <vt:lpstr>微软雅黑</vt:lpstr>
      <vt:lpstr>Arial Unicode MS</vt:lpstr>
      <vt:lpstr>基础</vt:lpstr>
      <vt:lpstr>第二篇  语言的本体是什么</vt:lpstr>
      <vt:lpstr>6. 语言能力，谁与争锋</vt:lpstr>
      <vt:lpstr>目录</vt:lpstr>
      <vt:lpstr>6.1 故事缘起</vt:lpstr>
      <vt:lpstr>6.2 故事引发的思考 </vt:lpstr>
      <vt:lpstr>6.3 语言能力是如何发展的？</vt:lpstr>
      <vt:lpstr>6.4 哪些因素决定了语言能力的发展？</vt:lpstr>
      <vt:lpstr>6.4 哪些因素决定了语言能力的发展？</vt:lpstr>
      <vt:lpstr>6.4 哪些因素决定了语言能力的发展？</vt:lpstr>
      <vt:lpstr>6.4 哪些因素决定了语言能力的发展？</vt:lpstr>
      <vt:lpstr>6.4 哪些因素决定了语言能力的发展？</vt:lpstr>
      <vt:lpstr>6.5 社会阶层和教育在语言能力的发展中          分别起了什么作用？</vt:lpstr>
      <vt:lpstr>6.5 社会阶层和教育在语言能力的发展中          分别起了什么作用？</vt:lpstr>
      <vt:lpstr>6.6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向阳花y</cp:lastModifiedBy>
  <cp:revision>14</cp:revision>
  <dcterms:created xsi:type="dcterms:W3CDTF">2021-12-20T02:23:00Z</dcterms:created>
  <dcterms:modified xsi:type="dcterms:W3CDTF">2021-12-28T12:16:36Z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C079019C7B7C4720AD45DCE38473D669</vt:lpwstr>
  </property>
  <property fmtid="{D5CDD505-2E9C-101B-9397-08002B2CF9AE}" pid="3" name="KSOProductBuildVer">
    <vt:lpwstr>2052-11.1.0.11194</vt:lpwstr>
  </property>
</Properties>
</file>